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3" r:id="rId1"/>
  </p:sldMasterIdLst>
  <p:handoutMasterIdLst>
    <p:handoutMasterId r:id="rId9"/>
  </p:handoutMasterIdLst>
  <p:sldIdLst>
    <p:sldId id="256" r:id="rId2"/>
    <p:sldId id="258" r:id="rId3"/>
    <p:sldId id="348" r:id="rId4"/>
    <p:sldId id="359" r:id="rId5"/>
    <p:sldId id="360" r:id="rId6"/>
    <p:sldId id="361" r:id="rId7"/>
    <p:sldId id="362" r:id="rId8"/>
  </p:sldIdLst>
  <p:sldSz cx="9144000" cy="6858000" type="screen4x3"/>
  <p:notesSz cx="6662738" cy="9832975"/>
  <p:defaultTextStyle>
    <a:defPPr>
      <a:defRPr lang="en-AU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ahoma" pitchFamily="34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ahoma" pitchFamily="34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ahoma" pitchFamily="34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ahoma" pitchFamily="34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ahoma" pitchFamily="34" charset="0"/>
        <a:ea typeface="+mn-ea"/>
        <a:cs typeface="Arial" charset="0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ahoma" pitchFamily="34" charset="0"/>
        <a:ea typeface="+mn-ea"/>
        <a:cs typeface="Arial" charset="0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ahoma" pitchFamily="34" charset="0"/>
        <a:ea typeface="+mn-ea"/>
        <a:cs typeface="Arial" charset="0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ahoma" pitchFamily="34" charset="0"/>
        <a:ea typeface="+mn-ea"/>
        <a:cs typeface="Arial" charset="0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ahoma" pitchFamily="34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0C0C0"/>
    <a:srgbClr val="5F5F5F"/>
    <a:srgbClr val="80808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 horzBarState="maximized">
    <p:restoredLeft sz="12389" autoAdjust="0"/>
    <p:restoredTop sz="90929"/>
  </p:normalViewPr>
  <p:slideViewPr>
    <p:cSldViewPr>
      <p:cViewPr varScale="1">
        <p:scale>
          <a:sx n="75" d="100"/>
          <a:sy n="75" d="100"/>
        </p:scale>
        <p:origin x="-414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61" d="100"/>
          <a:sy n="61" d="100"/>
        </p:scale>
        <p:origin x="-1698" y="-54"/>
      </p:cViewPr>
      <p:guideLst>
        <p:guide orient="horz" pos="3097"/>
        <p:guide pos="2099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887663" cy="492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480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773488" y="0"/>
            <a:ext cx="2887662" cy="492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480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339263"/>
            <a:ext cx="2887663" cy="492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480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773488" y="9339263"/>
            <a:ext cx="2887662" cy="492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CDAA28DF-028B-4016-AC15-0B77838079F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5" name="Group 3"/>
            <p:cNvGrpSpPr>
              <a:grpSpLocks/>
            </p:cNvGrpSpPr>
            <p:nvPr/>
          </p:nvGrpSpPr>
          <p:grpSpPr bwMode="auto">
            <a:xfrm>
              <a:off x="185" y="1604"/>
              <a:ext cx="449" cy="299"/>
              <a:chOff x="720" y="336"/>
              <a:chExt cx="624" cy="432"/>
            </a:xfrm>
          </p:grpSpPr>
          <p:sp>
            <p:nvSpPr>
              <p:cNvPr id="12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>
                  <a:defRPr/>
                </a:pPr>
                <a:endParaRPr lang="en-AU">
                  <a:latin typeface="Tahoma" charset="0"/>
                  <a:cs typeface="+mn-cs"/>
                </a:endParaRPr>
              </a:p>
            </p:txBody>
          </p:sp>
          <p:sp>
            <p:nvSpPr>
              <p:cNvPr id="13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>
                  <a:defRPr/>
                </a:pPr>
                <a:endParaRPr lang="en-AU">
                  <a:latin typeface="Tahoma" charset="0"/>
                  <a:cs typeface="+mn-cs"/>
                </a:endParaRPr>
              </a:p>
            </p:txBody>
          </p:sp>
        </p:grpSp>
        <p:grpSp>
          <p:nvGrpSpPr>
            <p:cNvPr id="6" name="Group 6"/>
            <p:cNvGrpSpPr>
              <a:grpSpLocks/>
            </p:cNvGrpSpPr>
            <p:nvPr/>
          </p:nvGrpSpPr>
          <p:grpSpPr bwMode="auto">
            <a:xfrm>
              <a:off x="263" y="1870"/>
              <a:ext cx="466" cy="299"/>
              <a:chOff x="912" y="2640"/>
              <a:chExt cx="672" cy="432"/>
            </a:xfrm>
          </p:grpSpPr>
          <p:sp>
            <p:nvSpPr>
              <p:cNvPr id="10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>
                  <a:defRPr/>
                </a:pPr>
                <a:endParaRPr lang="en-AU">
                  <a:latin typeface="Tahoma" charset="0"/>
                  <a:cs typeface="+mn-cs"/>
                </a:endParaRPr>
              </a:p>
            </p:txBody>
          </p:sp>
          <p:sp>
            <p:nvSpPr>
              <p:cNvPr id="11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>
                  <a:defRPr/>
                </a:pPr>
                <a:endParaRPr lang="en-AU">
                  <a:latin typeface="Tahoma" charset="0"/>
                  <a:cs typeface="+mn-cs"/>
                </a:endParaRPr>
              </a:p>
            </p:txBody>
          </p:sp>
        </p:grpSp>
        <p:sp>
          <p:nvSpPr>
            <p:cNvPr id="7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AU">
                <a:latin typeface="Tahoma" charset="0"/>
                <a:cs typeface="+mn-cs"/>
              </a:endParaRPr>
            </a:p>
          </p:txBody>
        </p:sp>
        <p:sp>
          <p:nvSpPr>
            <p:cNvPr id="8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AU">
                <a:latin typeface="Tahoma" charset="0"/>
                <a:cs typeface="+mn-cs"/>
              </a:endParaRPr>
            </a:p>
          </p:txBody>
        </p:sp>
        <p:sp>
          <p:nvSpPr>
            <p:cNvPr id="9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AU">
                <a:latin typeface="Tahoma" charset="0"/>
                <a:cs typeface="+mn-cs"/>
              </a:endParaRPr>
            </a:p>
          </p:txBody>
        </p:sp>
      </p:grpSp>
      <p:sp>
        <p:nvSpPr>
          <p:cNvPr id="88076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18288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AU"/>
              <a:t>Click to edit Master title style</a:t>
            </a:r>
          </a:p>
        </p:txBody>
      </p:sp>
      <p:sp>
        <p:nvSpPr>
          <p:cNvPr id="88077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AU"/>
              <a:t>Click to edit Master subtitle style</a:t>
            </a:r>
          </a:p>
        </p:txBody>
      </p:sp>
      <p:sp>
        <p:nvSpPr>
          <p:cNvPr id="14" name="Rectangle 14"/>
          <p:cNvSpPr>
            <a:spLocks noGrp="1" noChangeArrowheads="1"/>
          </p:cNvSpPr>
          <p:nvPr>
            <p:ph type="dt" sz="half" idx="10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15" name="Rectangle 15"/>
          <p:cNvSpPr>
            <a:spLocks noGrp="1" noChangeArrowheads="1"/>
          </p:cNvSpPr>
          <p:nvPr>
            <p:ph type="ftr" sz="quarter" idx="11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16" name="Rectangle 1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pPr>
              <a:defRPr/>
            </a:pPr>
            <a:fld id="{26E8D47E-1B45-4D2E-8C78-25AFF3F03E64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7959BB-4BEA-4087-86E9-78440FB503AF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617538"/>
            <a:ext cx="1951038" cy="551497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617538"/>
            <a:ext cx="5700712" cy="55149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CCCCF16-8124-442F-85E4-DBAEB7C3F020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1FF3A3-2FBD-4F56-A62D-6E88DCF2C275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61FECD8-0664-4B8C-97EF-300C814E614B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7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9C895A0-3B49-4953-A40F-41645827C236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8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9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50D419-B122-4E79-BAAE-0CADF0276C96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4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5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C4AFB0E-DD7E-4C2E-9C57-5248684CCBA9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3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4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FAF3514-ED10-404D-A32D-7248203D4246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7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019E87-04C1-442C-87D9-1B055D7FCF42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AU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7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0B3AF1F-17F3-4A53-8219-100E2BD3A4EE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042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kumimoji="1" lang="en-US">
              <a:latin typeface="Tahoma" charset="0"/>
              <a:cs typeface="+mn-cs"/>
            </a:endParaRPr>
          </a:p>
        </p:txBody>
      </p:sp>
      <p:sp>
        <p:nvSpPr>
          <p:cNvPr id="87043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kumimoji="1" lang="en-US">
              <a:latin typeface="Tahoma" charset="0"/>
              <a:cs typeface="+mn-cs"/>
            </a:endParaRPr>
          </a:p>
        </p:txBody>
      </p:sp>
      <p:sp>
        <p:nvSpPr>
          <p:cNvPr id="87044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kumimoji="1" lang="en-US">
              <a:latin typeface="Tahoma" charset="0"/>
              <a:cs typeface="+mn-cs"/>
            </a:endParaRPr>
          </a:p>
        </p:txBody>
      </p:sp>
      <p:sp>
        <p:nvSpPr>
          <p:cNvPr id="87045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kumimoji="1" lang="en-US">
              <a:latin typeface="Tahoma" charset="0"/>
              <a:cs typeface="+mn-cs"/>
            </a:endParaRPr>
          </a:p>
        </p:txBody>
      </p:sp>
      <p:sp>
        <p:nvSpPr>
          <p:cNvPr id="87046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kumimoji="1" lang="en-US">
              <a:latin typeface="Tahoma" charset="0"/>
              <a:cs typeface="+mn-cs"/>
            </a:endParaRPr>
          </a:p>
        </p:txBody>
      </p:sp>
      <p:sp>
        <p:nvSpPr>
          <p:cNvPr id="87047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kumimoji="1" lang="en-US">
              <a:latin typeface="Tahoma" charset="0"/>
              <a:cs typeface="+mn-cs"/>
            </a:endParaRPr>
          </a:p>
        </p:txBody>
      </p:sp>
      <p:sp>
        <p:nvSpPr>
          <p:cNvPr id="87048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kumimoji="1" lang="en-US">
              <a:latin typeface="Tahoma" charset="0"/>
              <a:cs typeface="+mn-cs"/>
            </a:endParaRPr>
          </a:p>
        </p:txBody>
      </p:sp>
      <p:sp>
        <p:nvSpPr>
          <p:cNvPr id="1033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617538"/>
            <a:ext cx="7793037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title style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</a:p>
        </p:txBody>
      </p:sp>
      <p:sp>
        <p:nvSpPr>
          <p:cNvPr id="87051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400">
                <a:latin typeface="Tahoma" charset="0"/>
                <a:cs typeface="+mn-cs"/>
              </a:defRPr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87052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3246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Tahoma" charset="0"/>
                <a:cs typeface="+mn-cs"/>
              </a:defRPr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87053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818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Tahoma" charset="0"/>
                <a:cs typeface="+mn-cs"/>
              </a:defRPr>
            </a:lvl1pPr>
          </a:lstStyle>
          <a:p>
            <a:pPr>
              <a:defRPr/>
            </a:pPr>
            <a:fld id="{3F439245-5B59-4A3D-A41C-B6530231079A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8" name="Text Box 2"/>
          <p:cNvSpPr txBox="1">
            <a:spLocks noChangeArrowheads="1"/>
          </p:cNvSpPr>
          <p:nvPr/>
        </p:nvSpPr>
        <p:spPr bwMode="auto">
          <a:xfrm>
            <a:off x="1143000" y="457201"/>
            <a:ext cx="7605713" cy="22467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  <a:defRPr/>
            </a:pPr>
            <a:r>
              <a:rPr lang="en-AU" sz="4000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cs typeface="+mn-cs"/>
              </a:rPr>
              <a:t>3</a:t>
            </a:r>
            <a:r>
              <a:rPr lang="en-AU" sz="4000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cs typeface="+mn-cs"/>
              </a:rPr>
              <a:t>  </a:t>
            </a:r>
            <a:r>
              <a:rPr lang="en-AU" sz="4000" b="1" dirty="0"/>
              <a:t>Network communication standards</a:t>
            </a:r>
            <a:endParaRPr lang="en-AU" sz="4000" dirty="0"/>
          </a:p>
          <a:p>
            <a:pPr>
              <a:spcBef>
                <a:spcPct val="50000"/>
              </a:spcBef>
              <a:defRPr/>
            </a:pPr>
            <a:endParaRPr lang="en-AU" sz="4000" dirty="0"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cs typeface="+mn-cs"/>
            </a:endParaRPr>
          </a:p>
        </p:txBody>
      </p:sp>
      <p:sp>
        <p:nvSpPr>
          <p:cNvPr id="86019" name="Text Box 3"/>
          <p:cNvSpPr txBox="1">
            <a:spLocks noChangeArrowheads="1"/>
          </p:cNvSpPr>
          <p:nvPr/>
        </p:nvSpPr>
        <p:spPr bwMode="auto">
          <a:xfrm>
            <a:off x="838200" y="2000240"/>
            <a:ext cx="7620000" cy="36009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  <a:defRPr/>
            </a:pPr>
            <a:r>
              <a:rPr lang="en-AU" dirty="0"/>
              <a:t>Network standards established to ensure hardware and software components will work on any network</a:t>
            </a:r>
            <a:r>
              <a:rPr lang="en-AU" dirty="0" smtClean="0"/>
              <a:t>.</a:t>
            </a:r>
          </a:p>
          <a:p>
            <a:pPr>
              <a:spcBef>
                <a:spcPct val="50000"/>
              </a:spcBef>
              <a:defRPr/>
            </a:pPr>
            <a:r>
              <a:rPr lang="en-AU" dirty="0" smtClean="0"/>
              <a:t>Standards specify how:</a:t>
            </a:r>
          </a:p>
          <a:p>
            <a:pPr>
              <a:spcBef>
                <a:spcPct val="50000"/>
              </a:spcBef>
              <a:buFont typeface="Arial" pitchFamily="34" charset="0"/>
              <a:buChar char="•"/>
              <a:defRPr/>
            </a:pPr>
            <a:r>
              <a:rPr lang="en-AU" dirty="0" smtClean="0"/>
              <a:t>Computers access the network</a:t>
            </a:r>
          </a:p>
          <a:p>
            <a:pPr>
              <a:spcBef>
                <a:spcPct val="50000"/>
              </a:spcBef>
              <a:buFont typeface="Arial" pitchFamily="34" charset="0"/>
              <a:buChar char="•"/>
              <a:defRPr/>
            </a:pPr>
            <a:r>
              <a:rPr lang="en-AU" dirty="0" smtClean="0"/>
              <a:t>Type of medium used</a:t>
            </a:r>
          </a:p>
          <a:p>
            <a:pPr>
              <a:spcBef>
                <a:spcPct val="50000"/>
              </a:spcBef>
              <a:buFont typeface="Arial" pitchFamily="34" charset="0"/>
              <a:buChar char="•"/>
              <a:defRPr/>
            </a:pPr>
            <a:r>
              <a:rPr lang="en-AU" dirty="0" smtClean="0"/>
              <a:t>Speed of data transfer</a:t>
            </a:r>
          </a:p>
          <a:p>
            <a:pPr>
              <a:spcBef>
                <a:spcPct val="50000"/>
              </a:spcBef>
              <a:buFont typeface="Arial" pitchFamily="34" charset="0"/>
              <a:buChar char="•"/>
              <a:defRPr/>
            </a:pPr>
            <a:r>
              <a:rPr lang="en-AU" dirty="0" smtClean="0"/>
              <a:t>Types of cable or wireless supported</a:t>
            </a:r>
            <a:endParaRPr lang="en-A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114" name="Text Box 2"/>
          <p:cNvSpPr txBox="1">
            <a:spLocks noChangeArrowheads="1"/>
          </p:cNvSpPr>
          <p:nvPr/>
        </p:nvSpPr>
        <p:spPr bwMode="auto">
          <a:xfrm>
            <a:off x="1219200" y="990600"/>
            <a:ext cx="7010400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defRPr/>
            </a:pPr>
            <a:r>
              <a:rPr lang="en-AU" sz="3200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Tahoma" charset="0"/>
                <a:cs typeface="+mn-cs"/>
              </a:rPr>
              <a:t>Protocols &amp; OSI</a:t>
            </a:r>
            <a:endParaRPr lang="en-AU" sz="3200" dirty="0">
              <a:effectLst>
                <a:outerShdw blurRad="38100" dist="38100" dir="2700000" algn="tl">
                  <a:srgbClr val="C0C0C0"/>
                </a:outerShdw>
              </a:effectLst>
              <a:latin typeface="Tahoma" charset="0"/>
              <a:cs typeface="+mn-cs"/>
            </a:endParaRPr>
          </a:p>
        </p:txBody>
      </p:sp>
      <p:sp>
        <p:nvSpPr>
          <p:cNvPr id="4099" name="Text Box 3"/>
          <p:cNvSpPr txBox="1">
            <a:spLocks noChangeArrowheads="1"/>
          </p:cNvSpPr>
          <p:nvPr/>
        </p:nvSpPr>
        <p:spPr bwMode="auto">
          <a:xfrm>
            <a:off x="1219200" y="2209800"/>
            <a:ext cx="6705600" cy="1015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57200" indent="-457200">
              <a:defRPr/>
            </a:pPr>
            <a:endParaRPr lang="en-AU" dirty="0"/>
          </a:p>
          <a:p>
            <a:pPr>
              <a:spcBef>
                <a:spcPct val="50000"/>
              </a:spcBef>
              <a:defRPr/>
            </a:pPr>
            <a:endParaRPr lang="en-AU" dirty="0"/>
          </a:p>
        </p:txBody>
      </p:sp>
      <p:sp>
        <p:nvSpPr>
          <p:cNvPr id="4" name="TextBox 3"/>
          <p:cNvSpPr txBox="1"/>
          <p:nvPr/>
        </p:nvSpPr>
        <p:spPr>
          <a:xfrm>
            <a:off x="857224" y="2214554"/>
            <a:ext cx="7572428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dirty="0" smtClean="0"/>
              <a:t>A protocol is a standard that defines how two computers or devices on a network transmit data.</a:t>
            </a:r>
          </a:p>
          <a:p>
            <a:endParaRPr lang="en-AU" dirty="0"/>
          </a:p>
          <a:p>
            <a:r>
              <a:rPr lang="en-AU" dirty="0" smtClean="0"/>
              <a:t>Open Systems Interconnection, (OSI) is a standard for network communications that define a model for using protocols in seven layers.</a:t>
            </a:r>
            <a:endParaRPr lang="en-A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1026"/>
          <p:cNvSpPr txBox="1">
            <a:spLocks noChangeArrowheads="1"/>
          </p:cNvSpPr>
          <p:nvPr/>
        </p:nvSpPr>
        <p:spPr bwMode="auto">
          <a:xfrm>
            <a:off x="1752600" y="404813"/>
            <a:ext cx="6176963" cy="181588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  <a:defRPr/>
            </a:pPr>
            <a:r>
              <a:rPr lang="en-AU" sz="4000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Tahoma" charset="0"/>
              </a:rPr>
              <a:t>Ethernet</a:t>
            </a:r>
            <a:endParaRPr lang="en-AU" sz="4000" dirty="0">
              <a:effectLst>
                <a:outerShdw blurRad="38100" dist="38100" dir="2700000" algn="tl">
                  <a:srgbClr val="C0C0C0"/>
                </a:outerShdw>
              </a:effectLst>
              <a:latin typeface="Tahoma" charset="0"/>
            </a:endParaRPr>
          </a:p>
          <a:p>
            <a:pPr>
              <a:spcBef>
                <a:spcPct val="50000"/>
              </a:spcBef>
              <a:defRPr/>
            </a:pPr>
            <a:endParaRPr lang="en-AU" sz="4800" dirty="0"/>
          </a:p>
        </p:txBody>
      </p:sp>
      <p:sp>
        <p:nvSpPr>
          <p:cNvPr id="187395" name="Text Box 1027"/>
          <p:cNvSpPr txBox="1">
            <a:spLocks noChangeArrowheads="1"/>
          </p:cNvSpPr>
          <p:nvPr/>
        </p:nvSpPr>
        <p:spPr bwMode="auto">
          <a:xfrm>
            <a:off x="1042988" y="1919288"/>
            <a:ext cx="8101012" cy="3046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1" hangingPunct="1"/>
            <a:r>
              <a:rPr lang="en-AU" dirty="0" smtClean="0"/>
              <a:t>The standard networking technology</a:t>
            </a:r>
          </a:p>
          <a:p>
            <a:pPr eaLnBrk="1" hangingPunct="1"/>
            <a:r>
              <a:rPr lang="en-AU" dirty="0" smtClean="0"/>
              <a:t>The Ethernet rules specify:</a:t>
            </a:r>
          </a:p>
          <a:p>
            <a:pPr lvl="1" eaLnBrk="1" hangingPunct="1"/>
            <a:r>
              <a:rPr lang="en-AU" dirty="0" smtClean="0"/>
              <a:t>How networking </a:t>
            </a:r>
            <a:r>
              <a:rPr lang="en-AU" b="1" dirty="0" smtClean="0"/>
              <a:t>hardware</a:t>
            </a:r>
            <a:r>
              <a:rPr lang="en-AU" dirty="0" smtClean="0"/>
              <a:t> must work (e.g. cables, network cards, switches)</a:t>
            </a:r>
          </a:p>
          <a:p>
            <a:pPr lvl="1" eaLnBrk="1" hangingPunct="1"/>
            <a:r>
              <a:rPr lang="en-AU" dirty="0" smtClean="0"/>
              <a:t>How networking </a:t>
            </a:r>
            <a:r>
              <a:rPr lang="en-AU" b="1" dirty="0" smtClean="0"/>
              <a:t>software</a:t>
            </a:r>
            <a:r>
              <a:rPr lang="en-AU" dirty="0" smtClean="0"/>
              <a:t> must work</a:t>
            </a:r>
          </a:p>
          <a:p>
            <a:pPr eaLnBrk="1" hangingPunct="1"/>
            <a:r>
              <a:rPr lang="en-AU" dirty="0" smtClean="0"/>
              <a:t>Such standardisation lets any Ethernet computer communicate with any other, regardless of manufacturer, operating system etc.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4578" name="Picture 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857875" y="4695825"/>
            <a:ext cx="3286125" cy="216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457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AU" dirty="0" smtClean="0"/>
              <a:t>Basic Hardware - Cables</a:t>
            </a:r>
          </a:p>
        </p:txBody>
      </p:sp>
      <p:sp>
        <p:nvSpPr>
          <p:cNvPr id="24580" name="Content Placeholder 2"/>
          <p:cNvSpPr>
            <a:spLocks noGrp="1"/>
          </p:cNvSpPr>
          <p:nvPr>
            <p:ph idx="1"/>
          </p:nvPr>
        </p:nvSpPr>
        <p:spPr>
          <a:xfrm>
            <a:off x="271463" y="2000240"/>
            <a:ext cx="8086751" cy="4643448"/>
          </a:xfrm>
        </p:spPr>
        <p:txBody>
          <a:bodyPr/>
          <a:lstStyle/>
          <a:p>
            <a:pPr eaLnBrk="1" hangingPunct="1"/>
            <a:r>
              <a:rPr lang="en-AU" sz="2800" dirty="0" smtClean="0"/>
              <a:t>Unshielded twisted pair cable (UTP)</a:t>
            </a:r>
          </a:p>
          <a:p>
            <a:pPr eaLnBrk="1" hangingPunct="1"/>
            <a:r>
              <a:rPr lang="en-AU" sz="2800" dirty="0" smtClean="0"/>
              <a:t>Types: Category 6 (CAT6)</a:t>
            </a:r>
          </a:p>
          <a:p>
            <a:pPr eaLnBrk="1" hangingPunct="1"/>
            <a:r>
              <a:rPr lang="en-AU" sz="2800" dirty="0" smtClean="0"/>
              <a:t>Maximum cable length: 100m</a:t>
            </a:r>
          </a:p>
          <a:p>
            <a:pPr eaLnBrk="1" hangingPunct="1"/>
            <a:r>
              <a:rPr lang="en-AU" sz="2800" dirty="0" smtClean="0"/>
              <a:t>Metal core, electrical signals</a:t>
            </a:r>
          </a:p>
          <a:p>
            <a:pPr eaLnBrk="1" hangingPunct="1"/>
            <a:r>
              <a:rPr lang="en-AU" sz="2800" dirty="0" smtClean="0"/>
              <a:t>Only one network signal can travel along a cable at a time</a:t>
            </a:r>
          </a:p>
          <a:p>
            <a:pPr eaLnBrk="1" hangingPunct="1"/>
            <a:r>
              <a:rPr lang="en-AU" sz="2800" dirty="0" smtClean="0"/>
              <a:t>Poorly shielded from electromagnetic</a:t>
            </a:r>
            <a:br>
              <a:rPr lang="en-AU" sz="2800" dirty="0" smtClean="0"/>
            </a:br>
            <a:r>
              <a:rPr lang="en-AU" sz="2800" dirty="0" smtClean="0"/>
              <a:t>interference</a:t>
            </a:r>
          </a:p>
          <a:p>
            <a:pPr eaLnBrk="1" hangingPunct="1"/>
            <a:r>
              <a:rPr lang="en-AU" sz="2800" dirty="0" smtClean="0"/>
              <a:t>Bandwidth: 10, 100, 1,000 Mbps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5602" name="Picture 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6524625" y="4057650"/>
            <a:ext cx="2619375" cy="280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5603" name="Title 1"/>
          <p:cNvSpPr>
            <a:spLocks noGrp="1"/>
          </p:cNvSpPr>
          <p:nvPr>
            <p:ph type="title"/>
          </p:nvPr>
        </p:nvSpPr>
        <p:spPr>
          <a:xfrm>
            <a:off x="1150939" y="214290"/>
            <a:ext cx="6992962" cy="1000132"/>
          </a:xfrm>
        </p:spPr>
        <p:txBody>
          <a:bodyPr/>
          <a:lstStyle/>
          <a:p>
            <a:pPr eaLnBrk="1" hangingPunct="1"/>
            <a:r>
              <a:rPr lang="en-AU" dirty="0" smtClean="0"/>
              <a:t>Fibre Optic Cable, FOC</a:t>
            </a:r>
          </a:p>
        </p:txBody>
      </p:sp>
      <p:sp>
        <p:nvSpPr>
          <p:cNvPr id="25604" name="Content Placeholder 2"/>
          <p:cNvSpPr>
            <a:spLocks noGrp="1"/>
          </p:cNvSpPr>
          <p:nvPr>
            <p:ph idx="1"/>
          </p:nvPr>
        </p:nvSpPr>
        <p:spPr>
          <a:xfrm>
            <a:off x="428597" y="1643050"/>
            <a:ext cx="7500990" cy="4857784"/>
          </a:xfrm>
        </p:spPr>
        <p:txBody>
          <a:bodyPr/>
          <a:lstStyle/>
          <a:p>
            <a:pPr eaLnBrk="1" hangingPunct="1"/>
            <a:r>
              <a:rPr lang="en-AU" sz="2800" dirty="0" smtClean="0"/>
              <a:t>Glass or plastic core</a:t>
            </a:r>
          </a:p>
          <a:p>
            <a:pPr eaLnBrk="1" hangingPunct="1"/>
            <a:r>
              <a:rPr lang="en-AU" sz="2800" dirty="0" smtClean="0"/>
              <a:t>Optical (laser light) signals</a:t>
            </a:r>
          </a:p>
          <a:p>
            <a:pPr eaLnBrk="1" hangingPunct="1"/>
            <a:r>
              <a:rPr lang="en-AU" sz="2800" dirty="0" smtClean="0"/>
              <a:t>Max length: kilometres (no electrical resistance = little signal fade)</a:t>
            </a:r>
          </a:p>
          <a:p>
            <a:pPr eaLnBrk="1" hangingPunct="1"/>
            <a:r>
              <a:rPr lang="en-AU" sz="2800" dirty="0" smtClean="0"/>
              <a:t>Immune to EMI (electromagnetic</a:t>
            </a:r>
            <a:br>
              <a:rPr lang="en-AU" sz="2800" dirty="0" smtClean="0"/>
            </a:br>
            <a:r>
              <a:rPr lang="en-AU" sz="2800" dirty="0" smtClean="0"/>
              <a:t>interference)</a:t>
            </a:r>
          </a:p>
          <a:p>
            <a:pPr eaLnBrk="1" hangingPunct="1"/>
            <a:r>
              <a:rPr lang="en-AU" sz="2800" dirty="0" smtClean="0"/>
              <a:t>MASSIVE bandwidth!</a:t>
            </a:r>
          </a:p>
          <a:p>
            <a:pPr eaLnBrk="1" hangingPunct="1"/>
            <a:r>
              <a:rPr lang="en-AU" sz="2800" dirty="0" smtClean="0"/>
              <a:t>MASSIVE speed (speed of light)</a:t>
            </a:r>
          </a:p>
          <a:p>
            <a:pPr eaLnBrk="1" hangingPunct="1"/>
            <a:endParaRPr lang="en-AU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2976" y="214290"/>
            <a:ext cx="7793037" cy="1143000"/>
          </a:xfrm>
        </p:spPr>
        <p:txBody>
          <a:bodyPr/>
          <a:lstStyle/>
          <a:p>
            <a:pPr algn="ctr"/>
            <a:r>
              <a:rPr lang="en-AU" b="1" dirty="0" smtClean="0">
                <a:solidFill>
                  <a:schemeClr val="tx2"/>
                </a:solidFill>
                <a:latin typeface="+mj-lt"/>
                <a:ea typeface="+mj-ea"/>
                <a:cs typeface="+mj-cs"/>
              </a:rPr>
              <a:t>TCP/IP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0100" y="1714488"/>
            <a:ext cx="7858180" cy="4857784"/>
          </a:xfrm>
        </p:spPr>
        <p:txBody>
          <a:bodyPr/>
          <a:lstStyle/>
          <a:p>
            <a:r>
              <a:rPr lang="en-AU" sz="2400" dirty="0" smtClean="0"/>
              <a:t>Common method of packaging data for network transmission.</a:t>
            </a:r>
          </a:p>
          <a:p>
            <a:r>
              <a:rPr lang="en-AU" sz="2400" dirty="0" smtClean="0"/>
              <a:t>The protocol on which the internet is based and is the standard for transmission over the internet.</a:t>
            </a:r>
          </a:p>
          <a:p>
            <a:pPr lvl="0"/>
            <a:r>
              <a:rPr lang="en-AU" sz="2400" dirty="0" smtClean="0"/>
              <a:t>TCP/IP uses smaller packets than other protocols. This is an advantage on the internet as there are many different pathways from the originating device to destination device &amp; packets don’t all travel same path; small packets give many options to network </a:t>
            </a:r>
            <a:r>
              <a:rPr lang="en-AU" sz="2400" dirty="0" err="1" smtClean="0"/>
              <a:t>m.ment</a:t>
            </a:r>
            <a:r>
              <a:rPr lang="en-AU" sz="2400" dirty="0" smtClean="0"/>
              <a:t> </a:t>
            </a:r>
            <a:r>
              <a:rPr lang="en-AU" sz="2400" dirty="0" err="1" smtClean="0"/>
              <a:t>sof.ware</a:t>
            </a:r>
            <a:r>
              <a:rPr lang="en-AU" sz="2400" dirty="0" smtClean="0"/>
              <a:t> to manage load balancing. </a:t>
            </a:r>
          </a:p>
          <a:p>
            <a:endParaRPr lang="en-AU" dirty="0" smtClean="0"/>
          </a:p>
          <a:p>
            <a:endParaRPr lang="en-A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0939" y="617538"/>
            <a:ext cx="7493028" cy="739760"/>
          </a:xfrm>
        </p:spPr>
        <p:txBody>
          <a:bodyPr/>
          <a:lstStyle/>
          <a:p>
            <a:pPr algn="ctr"/>
            <a:r>
              <a:rPr lang="en-AU" b="1" dirty="0" smtClean="0">
                <a:solidFill>
                  <a:schemeClr val="tx2"/>
                </a:solidFill>
                <a:latin typeface="+mj-lt"/>
                <a:ea typeface="+mj-ea"/>
                <a:cs typeface="+mj-cs"/>
              </a:rPr>
              <a:t>802.11 wireless standard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sz="2800" dirty="0" smtClean="0"/>
              <a:t>Defines how two computers or devices can communicate using radio waves.</a:t>
            </a:r>
          </a:p>
          <a:p>
            <a:r>
              <a:rPr lang="en-AU" sz="2800" dirty="0" smtClean="0"/>
              <a:t>Network using 802.11 standard is known as a Wi-Fi network.</a:t>
            </a:r>
          </a:p>
          <a:p>
            <a:r>
              <a:rPr lang="en-AU" sz="2800" dirty="0" smtClean="0"/>
              <a:t>Standard comes in different versions signified by an a, b, g or n notation</a:t>
            </a:r>
          </a:p>
          <a:p>
            <a:r>
              <a:rPr lang="en-AU" sz="2800" dirty="0" smtClean="0"/>
              <a:t>802,11n transfer rate of 108 Mbps to 600 </a:t>
            </a:r>
            <a:r>
              <a:rPr lang="en-AU" sz="2800" dirty="0" err="1" smtClean="0"/>
              <a:t>Mpbs</a:t>
            </a:r>
            <a:r>
              <a:rPr lang="en-AU" sz="2800" dirty="0" smtClean="0"/>
              <a:t> &amp; supports 70 metres Vs 50 </a:t>
            </a:r>
            <a:r>
              <a:rPr lang="en-AU" sz="2800" dirty="0" err="1" smtClean="0"/>
              <a:t>mtrs</a:t>
            </a:r>
            <a:r>
              <a:rPr lang="en-AU" sz="2800" dirty="0" smtClean="0"/>
              <a:t> of earlier versions</a:t>
            </a:r>
          </a:p>
          <a:p>
            <a:endParaRPr lang="en-A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ends">
  <a:themeElements>
    <a:clrScheme name="Blends 2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AU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AU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Files\Office2000\Templates\Presentation Designs\Blends.pot</Template>
  <TotalTime>4308</TotalTime>
  <Words>351</Words>
  <Application>Microsoft Office PowerPoint</Application>
  <PresentationFormat>On-screen Show (4:3)</PresentationFormat>
  <Paragraphs>41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Blends</vt:lpstr>
      <vt:lpstr>Slide 1</vt:lpstr>
      <vt:lpstr>Slide 2</vt:lpstr>
      <vt:lpstr>Slide 3</vt:lpstr>
      <vt:lpstr>Basic Hardware - Cables</vt:lpstr>
      <vt:lpstr>Fibre Optic Cable, FOC</vt:lpstr>
      <vt:lpstr>TCP/IP</vt:lpstr>
      <vt:lpstr>802.11 wireless standard</vt:lpstr>
    </vt:vector>
  </TitlesOfParts>
  <Company>here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kel</dc:creator>
  <cp:lastModifiedBy>01421606</cp:lastModifiedBy>
  <cp:revision>65</cp:revision>
  <cp:lastPrinted>1601-01-01T00:00:00Z</cp:lastPrinted>
  <dcterms:created xsi:type="dcterms:W3CDTF">2003-02-17T02:13:48Z</dcterms:created>
  <dcterms:modified xsi:type="dcterms:W3CDTF">2011-01-10T22:57:32Z</dcterms:modified>
</cp:coreProperties>
</file>

<file path=docProps/thumbnail.jpeg>
</file>